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8" r:id="rId5"/>
    <p:sldId id="266" r:id="rId6"/>
    <p:sldId id="258" r:id="rId7"/>
    <p:sldId id="260" r:id="rId8"/>
    <p:sldId id="264" r:id="rId9"/>
    <p:sldId id="259" r:id="rId10"/>
    <p:sldId id="261" r:id="rId11"/>
    <p:sldId id="262" r:id="rId12"/>
    <p:sldId id="263" r:id="rId13"/>
    <p:sldId id="267" r:id="rId14"/>
    <p:sldId id="269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0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10633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87768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Introducción al Modelo Entidad/Relación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752023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modelo entidad/relación (MER) es una herramienta fundamental en el diseño de bases de datos. Permite representar gráficamente la estructura de la información y las relaciones entre los diferentes elementos de una base de datos.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008697" y="6777038"/>
            <a:ext cx="105489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</a:t>
            </a:r>
            <a:endParaRPr lang="en-US" sz="768" dirty="0"/>
          </a:p>
        </p:txBody>
      </p:sp>
      <p:sp>
        <p:nvSpPr>
          <p:cNvPr id="9" name="Text 6"/>
          <p:cNvSpPr/>
          <p:nvPr/>
        </p:nvSpPr>
        <p:spPr>
          <a:xfrm>
            <a:off x="1382316" y="7157561"/>
            <a:ext cx="333375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Enrique Fernandez</a:t>
            </a:r>
            <a:endParaRPr lang="en-US" sz="2430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10633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18899" y="729615"/>
            <a:ext cx="7706201" cy="12837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55"/>
              </a:lnSpc>
              <a:buNone/>
            </a:pPr>
            <a:r>
              <a:rPr lang="en-US" sz="404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Reglas de Modelado Entidad/Relación</a:t>
            </a:r>
            <a:endParaRPr lang="en-US" sz="4044" dirty="0"/>
          </a:p>
        </p:txBody>
      </p:sp>
      <p:sp>
        <p:nvSpPr>
          <p:cNvPr id="6" name="Text 3"/>
          <p:cNvSpPr/>
          <p:nvPr/>
        </p:nvSpPr>
        <p:spPr>
          <a:xfrm>
            <a:off x="718899" y="2321481"/>
            <a:ext cx="7706201" cy="657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MER sigue ciertas reglas para garantizar la coherencia y precisión del modelo. Estas reglas ayudan a crear un modelo bien definido y fácil de entender.</a:t>
            </a:r>
            <a:endParaRPr lang="en-US" sz="1618" dirty="0"/>
          </a:p>
        </p:txBody>
      </p:sp>
      <p:sp>
        <p:nvSpPr>
          <p:cNvPr id="7" name="Shape 4"/>
          <p:cNvSpPr/>
          <p:nvPr/>
        </p:nvSpPr>
        <p:spPr>
          <a:xfrm>
            <a:off x="718899" y="3389471"/>
            <a:ext cx="7706201" cy="1183600"/>
          </a:xfrm>
          <a:prstGeom prst="roundRect">
            <a:avLst>
              <a:gd name="adj" fmla="val 10413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924282" y="3415189"/>
            <a:ext cx="3226237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202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Identificación de Entidades</a:t>
            </a:r>
            <a:endParaRPr lang="en-US" sz="2022" dirty="0"/>
          </a:p>
        </p:txBody>
      </p:sp>
      <p:sp>
        <p:nvSpPr>
          <p:cNvPr id="9" name="Text 6"/>
          <p:cNvSpPr/>
          <p:nvPr/>
        </p:nvSpPr>
        <p:spPr>
          <a:xfrm>
            <a:off x="924282" y="3859411"/>
            <a:ext cx="7295436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Identificar correctamente las entidades y sus atributos.</a:t>
            </a:r>
            <a:endParaRPr lang="en-US" sz="1618" dirty="0"/>
          </a:p>
        </p:txBody>
      </p:sp>
      <p:sp>
        <p:nvSpPr>
          <p:cNvPr id="10" name="Shape 7"/>
          <p:cNvSpPr/>
          <p:nvPr/>
        </p:nvSpPr>
        <p:spPr>
          <a:xfrm>
            <a:off x="718899" y="4669500"/>
            <a:ext cx="7706201" cy="1183600"/>
          </a:xfrm>
          <a:prstGeom prst="roundRect">
            <a:avLst>
              <a:gd name="adj" fmla="val 10413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1" name="Text 8"/>
          <p:cNvSpPr/>
          <p:nvPr/>
        </p:nvSpPr>
        <p:spPr>
          <a:xfrm>
            <a:off x="924282" y="4804172"/>
            <a:ext cx="2930247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202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Definición de Relaciones</a:t>
            </a:r>
            <a:endParaRPr lang="en-US" sz="2022" dirty="0"/>
          </a:p>
        </p:txBody>
      </p:sp>
      <p:sp>
        <p:nvSpPr>
          <p:cNvPr id="12" name="Text 9"/>
          <p:cNvSpPr/>
          <p:nvPr/>
        </p:nvSpPr>
        <p:spPr>
          <a:xfrm>
            <a:off x="924282" y="5248394"/>
            <a:ext cx="7295436" cy="3286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Establecer las relaciones entre entidades y su cardinalidad.</a:t>
            </a:r>
            <a:endParaRPr lang="en-US" sz="1618" dirty="0"/>
          </a:p>
        </p:txBody>
      </p:sp>
      <p:sp>
        <p:nvSpPr>
          <p:cNvPr id="13" name="Shape 10"/>
          <p:cNvSpPr/>
          <p:nvPr/>
        </p:nvSpPr>
        <p:spPr>
          <a:xfrm>
            <a:off x="718899" y="5987772"/>
            <a:ext cx="7706201" cy="1512213"/>
          </a:xfrm>
          <a:prstGeom prst="roundRect">
            <a:avLst>
              <a:gd name="adj" fmla="val 8151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4" name="Text 11"/>
          <p:cNvSpPr/>
          <p:nvPr/>
        </p:nvSpPr>
        <p:spPr>
          <a:xfrm>
            <a:off x="924282" y="6193155"/>
            <a:ext cx="2567702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202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Asignación de Claves</a:t>
            </a:r>
            <a:endParaRPr lang="en-US" sz="2022" dirty="0"/>
          </a:p>
        </p:txBody>
      </p:sp>
      <p:sp>
        <p:nvSpPr>
          <p:cNvPr id="15" name="Text 12"/>
          <p:cNvSpPr/>
          <p:nvPr/>
        </p:nvSpPr>
        <p:spPr>
          <a:xfrm>
            <a:off x="924282" y="6637377"/>
            <a:ext cx="7295436" cy="6572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8"/>
              </a:lnSpc>
              <a:buNone/>
            </a:pPr>
            <a:r>
              <a:rPr lang="en-US" sz="161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Definir la clave principal para cada entidad y las claves foráneas para las relaciones.</a:t>
            </a:r>
            <a:endParaRPr lang="en-US" sz="1618" dirty="0"/>
          </a:p>
        </p:txBody>
      </p:sp>
      <p:pic>
        <p:nvPicPr>
          <p:cNvPr id="16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5663" y="780812"/>
            <a:ext cx="7605474" cy="13739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09"/>
              </a:lnSpc>
              <a:buNone/>
            </a:pPr>
            <a:r>
              <a:rPr lang="en-US" sz="4327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Ventajas del Modelo Entidad/Relación</a:t>
            </a:r>
            <a:endParaRPr lang="en-US" sz="4327" dirty="0"/>
          </a:p>
        </p:txBody>
      </p:sp>
      <p:sp>
        <p:nvSpPr>
          <p:cNvPr id="6" name="Text 3"/>
          <p:cNvSpPr/>
          <p:nvPr/>
        </p:nvSpPr>
        <p:spPr>
          <a:xfrm>
            <a:off x="6255663" y="2484477"/>
            <a:ext cx="7605474" cy="703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MER tiene varias ventajas que lo convierten en una herramienta poderosa para el diseño de bases de datos.</a:t>
            </a:r>
            <a:endParaRPr lang="en-US" sz="1731" dirty="0"/>
          </a:p>
        </p:txBody>
      </p:sp>
      <p:sp>
        <p:nvSpPr>
          <p:cNvPr id="7" name="Shape 4"/>
          <p:cNvSpPr/>
          <p:nvPr/>
        </p:nvSpPr>
        <p:spPr>
          <a:xfrm>
            <a:off x="6255663" y="3682246"/>
            <a:ext cx="494586" cy="494586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6439733" y="3764637"/>
            <a:ext cx="126325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6"/>
              </a:lnSpc>
              <a:buNone/>
            </a:pPr>
            <a:r>
              <a:rPr lang="en-US" sz="25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596" dirty="0"/>
          </a:p>
        </p:txBody>
      </p:sp>
      <p:sp>
        <p:nvSpPr>
          <p:cNvPr id="9" name="Text 6"/>
          <p:cNvSpPr/>
          <p:nvPr/>
        </p:nvSpPr>
        <p:spPr>
          <a:xfrm>
            <a:off x="6970038" y="3682246"/>
            <a:ext cx="2747605" cy="343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216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Claridad</a:t>
            </a:r>
            <a:endParaRPr lang="en-US" sz="2164" dirty="0"/>
          </a:p>
        </p:txBody>
      </p:sp>
      <p:sp>
        <p:nvSpPr>
          <p:cNvPr id="10" name="Text 7"/>
          <p:cNvSpPr/>
          <p:nvPr/>
        </p:nvSpPr>
        <p:spPr>
          <a:xfrm>
            <a:off x="6970038" y="4157543"/>
            <a:ext cx="6891099" cy="703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Presenta la estructura de la información de manera clara y fácil de entender.</a:t>
            </a:r>
            <a:endParaRPr lang="en-US" sz="1731" dirty="0"/>
          </a:p>
        </p:txBody>
      </p:sp>
      <p:sp>
        <p:nvSpPr>
          <p:cNvPr id="11" name="Shape 8"/>
          <p:cNvSpPr/>
          <p:nvPr/>
        </p:nvSpPr>
        <p:spPr>
          <a:xfrm>
            <a:off x="6255663" y="5327809"/>
            <a:ext cx="494586" cy="494586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2" name="Text 9"/>
          <p:cNvSpPr/>
          <p:nvPr/>
        </p:nvSpPr>
        <p:spPr>
          <a:xfrm>
            <a:off x="6416635" y="5410200"/>
            <a:ext cx="172522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6"/>
              </a:lnSpc>
              <a:buNone/>
            </a:pPr>
            <a:r>
              <a:rPr lang="en-US" sz="25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596" dirty="0"/>
          </a:p>
        </p:txBody>
      </p:sp>
      <p:sp>
        <p:nvSpPr>
          <p:cNvPr id="13" name="Text 10"/>
          <p:cNvSpPr/>
          <p:nvPr/>
        </p:nvSpPr>
        <p:spPr>
          <a:xfrm>
            <a:off x="6970038" y="5327809"/>
            <a:ext cx="2747605" cy="343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216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Consistencia</a:t>
            </a:r>
            <a:endParaRPr lang="en-US" sz="2164" dirty="0"/>
          </a:p>
        </p:txBody>
      </p:sp>
      <p:sp>
        <p:nvSpPr>
          <p:cNvPr id="14" name="Text 11"/>
          <p:cNvSpPr/>
          <p:nvPr/>
        </p:nvSpPr>
        <p:spPr>
          <a:xfrm>
            <a:off x="6970038" y="5803106"/>
            <a:ext cx="6891099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Ayuda a crear bases de datos consistentes y coherentes.</a:t>
            </a:r>
            <a:endParaRPr lang="en-US" sz="1731" dirty="0"/>
          </a:p>
        </p:txBody>
      </p:sp>
      <p:sp>
        <p:nvSpPr>
          <p:cNvPr id="15" name="Shape 12"/>
          <p:cNvSpPr/>
          <p:nvPr/>
        </p:nvSpPr>
        <p:spPr>
          <a:xfrm>
            <a:off x="6255663" y="6621780"/>
            <a:ext cx="494586" cy="494586"/>
          </a:xfrm>
          <a:prstGeom prst="roundRect">
            <a:avLst>
              <a:gd name="adj" fmla="val 26667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6" name="Text 13"/>
          <p:cNvSpPr/>
          <p:nvPr/>
        </p:nvSpPr>
        <p:spPr>
          <a:xfrm>
            <a:off x="6422469" y="6704171"/>
            <a:ext cx="160973" cy="329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96"/>
              </a:lnSpc>
              <a:buNone/>
            </a:pPr>
            <a:r>
              <a:rPr lang="en-US" sz="259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596" dirty="0"/>
          </a:p>
        </p:txBody>
      </p:sp>
      <p:sp>
        <p:nvSpPr>
          <p:cNvPr id="17" name="Text 14"/>
          <p:cNvSpPr/>
          <p:nvPr/>
        </p:nvSpPr>
        <p:spPr>
          <a:xfrm>
            <a:off x="6970038" y="6621780"/>
            <a:ext cx="2747605" cy="343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04"/>
              </a:lnSpc>
              <a:buNone/>
            </a:pPr>
            <a:r>
              <a:rPr lang="en-US" sz="2164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Reutilización</a:t>
            </a:r>
            <a:endParaRPr lang="en-US" sz="2164" dirty="0"/>
          </a:p>
        </p:txBody>
      </p:sp>
      <p:sp>
        <p:nvSpPr>
          <p:cNvPr id="18" name="Text 15"/>
          <p:cNvSpPr/>
          <p:nvPr/>
        </p:nvSpPr>
        <p:spPr>
          <a:xfrm>
            <a:off x="6970038" y="7097078"/>
            <a:ext cx="6891099" cy="3515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9"/>
              </a:lnSpc>
              <a:buNone/>
            </a:pPr>
            <a:r>
              <a:rPr lang="en-US" sz="173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puede reutilizar para diferentes bases de datos y aplicaciones.</a:t>
            </a:r>
            <a:endParaRPr lang="en-US" sz="1731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67079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Aplicaciones del Modelo Entidad/Relación</a:t>
            </a:r>
            <a:endParaRPr lang="en-US" sz="3402" dirty="0"/>
          </a:p>
        </p:txBody>
      </p:sp>
      <p:sp>
        <p:nvSpPr>
          <p:cNvPr id="6" name="Text 3"/>
          <p:cNvSpPr/>
          <p:nvPr/>
        </p:nvSpPr>
        <p:spPr>
          <a:xfrm>
            <a:off x="604837" y="201013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MER se utiliza en una amplia gama de aplicaciones, desde el diseño de bases de datos para aplicaciones web hasta el desarrollo de sistemas de gestión de información.</a:t>
            </a:r>
            <a:endParaRPr lang="en-US" sz="136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2757607"/>
            <a:ext cx="431959" cy="43195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4837" y="336232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Bases de Datos</a:t>
            </a:r>
            <a:endParaRPr lang="en-US" sz="1701" dirty="0"/>
          </a:p>
        </p:txBody>
      </p:sp>
      <p:sp>
        <p:nvSpPr>
          <p:cNvPr id="9" name="Text 5"/>
          <p:cNvSpPr/>
          <p:nvPr/>
        </p:nvSpPr>
        <p:spPr>
          <a:xfrm>
            <a:off x="604837" y="373582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MER es fundamental en el diseño de bases de datos relacionales.</a:t>
            </a:r>
            <a:endParaRPr lang="en-US" sz="136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530804"/>
            <a:ext cx="431959" cy="43195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4837" y="5135523"/>
            <a:ext cx="228731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Desarrollo de Software</a:t>
            </a:r>
            <a:endParaRPr lang="en-US" sz="1701" dirty="0"/>
          </a:p>
        </p:txBody>
      </p:sp>
      <p:sp>
        <p:nvSpPr>
          <p:cNvPr id="12" name="Text 7"/>
          <p:cNvSpPr/>
          <p:nvPr/>
        </p:nvSpPr>
        <p:spPr>
          <a:xfrm>
            <a:off x="604837" y="550902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utiliza para modelar la estructura de datos de aplicaciones de software.</a:t>
            </a:r>
            <a:endParaRPr lang="en-US" sz="136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304002"/>
            <a:ext cx="431959" cy="4319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4837" y="6908721"/>
            <a:ext cx="23507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Gestión de Información</a:t>
            </a:r>
            <a:endParaRPr lang="en-US" sz="1701" dirty="0"/>
          </a:p>
        </p:txBody>
      </p:sp>
      <p:sp>
        <p:nvSpPr>
          <p:cNvPr id="15" name="Text 9"/>
          <p:cNvSpPr/>
          <p:nvPr/>
        </p:nvSpPr>
        <p:spPr>
          <a:xfrm>
            <a:off x="604837" y="72822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Ayuda a organizar y gestionar la información de forma eficiente.</a:t>
            </a:r>
            <a:endParaRPr lang="en-US" sz="1361" dirty="0"/>
          </a:p>
        </p:txBody>
      </p:sp>
      <p:pic>
        <p:nvPicPr>
          <p:cNvPr id="16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3D9CA3-4954-230C-4767-3F6D41D7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56" y="1499822"/>
            <a:ext cx="10126488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E8C75A0-E765-A777-8191-2D34D5D49C66}"/>
              </a:ext>
            </a:extLst>
          </p:cNvPr>
          <p:cNvSpPr txBox="1"/>
          <p:nvPr/>
        </p:nvSpPr>
        <p:spPr>
          <a:xfrm>
            <a:off x="1223962" y="2135231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https://www.smartdraw.com/entity-relationship-diagram/er-diagram-tool.htm?srsltid=AfmBOorpf7D4ZkoKLCbTdiP3zd_M7Xv_llq9ToBNyYwY9KePWK58HDMJ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E92BF14-DB8E-9C39-848B-7F2107E77024}"/>
              </a:ext>
            </a:extLst>
          </p:cNvPr>
          <p:cNvSpPr/>
          <p:nvPr/>
        </p:nvSpPr>
        <p:spPr>
          <a:xfrm>
            <a:off x="604837" y="67079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Herramienta</a:t>
            </a:r>
            <a:r>
              <a:rPr lang="en-US" sz="340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 de </a:t>
            </a:r>
            <a:r>
              <a:rPr lang="en-US" sz="3402" b="1" dirty="0" err="1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Modelado</a:t>
            </a:r>
            <a:endParaRPr lang="en-US" sz="3402" dirty="0"/>
          </a:p>
        </p:txBody>
      </p:sp>
    </p:spTree>
    <p:extLst>
      <p:ext uri="{BB962C8B-B14F-4D97-AF65-F5344CB8AC3E}">
        <p14:creationId xmlns:p14="http://schemas.microsoft.com/office/powerpoint/2010/main" val="12427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21241" y="1074182"/>
            <a:ext cx="7874318" cy="11337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3"/>
              </a:lnSpc>
              <a:buNone/>
            </a:pPr>
            <a:r>
              <a:rPr lang="en-US" sz="3571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Conceptos básicos: Entidad, Atributo, Relación</a:t>
            </a:r>
            <a:endParaRPr lang="en-US" sz="3571" dirty="0"/>
          </a:p>
        </p:txBody>
      </p:sp>
      <p:sp>
        <p:nvSpPr>
          <p:cNvPr id="6" name="Text 3"/>
          <p:cNvSpPr/>
          <p:nvPr/>
        </p:nvSpPr>
        <p:spPr>
          <a:xfrm>
            <a:off x="6121241" y="2479953"/>
            <a:ext cx="7874318" cy="8701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entidad es un objeto o concepto del mundo real que se quiere representar en la base de datos. Un atributo es una característica o propiedad de una entidad. Una relación describe la conexión entre dos o más entidades.</a:t>
            </a:r>
            <a:endParaRPr lang="en-US" sz="1428" dirty="0"/>
          </a:p>
        </p:txBody>
      </p:sp>
      <p:sp>
        <p:nvSpPr>
          <p:cNvPr id="7" name="Shape 4"/>
          <p:cNvSpPr/>
          <p:nvPr/>
        </p:nvSpPr>
        <p:spPr>
          <a:xfrm>
            <a:off x="6121241" y="3757970"/>
            <a:ext cx="408027" cy="408027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6273165" y="3825954"/>
            <a:ext cx="104180" cy="272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214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sz="2142" dirty="0"/>
          </a:p>
        </p:txBody>
      </p:sp>
      <p:sp>
        <p:nvSpPr>
          <p:cNvPr id="9" name="Text 6"/>
          <p:cNvSpPr/>
          <p:nvPr/>
        </p:nvSpPr>
        <p:spPr>
          <a:xfrm>
            <a:off x="6710601" y="3757970"/>
            <a:ext cx="2267307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7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Entidad</a:t>
            </a:r>
            <a:endParaRPr lang="en-US" sz="1785" dirty="0"/>
          </a:p>
        </p:txBody>
      </p:sp>
      <p:sp>
        <p:nvSpPr>
          <p:cNvPr id="10" name="Text 7"/>
          <p:cNvSpPr/>
          <p:nvPr/>
        </p:nvSpPr>
        <p:spPr>
          <a:xfrm>
            <a:off x="6710601" y="4150162"/>
            <a:ext cx="7284958" cy="580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objeto o concepto del mundo real, por ejemplo, un estudiante, un libro o una película.</a:t>
            </a:r>
            <a:endParaRPr lang="en-US" sz="1428" dirty="0"/>
          </a:p>
        </p:txBody>
      </p:sp>
      <p:sp>
        <p:nvSpPr>
          <p:cNvPr id="11" name="Shape 8"/>
          <p:cNvSpPr/>
          <p:nvPr/>
        </p:nvSpPr>
        <p:spPr>
          <a:xfrm>
            <a:off x="6121241" y="5115520"/>
            <a:ext cx="408027" cy="408027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2" name="Text 9"/>
          <p:cNvSpPr/>
          <p:nvPr/>
        </p:nvSpPr>
        <p:spPr>
          <a:xfrm>
            <a:off x="6254115" y="5183505"/>
            <a:ext cx="142280" cy="272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214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sz="2142" dirty="0"/>
          </a:p>
        </p:txBody>
      </p:sp>
      <p:sp>
        <p:nvSpPr>
          <p:cNvPr id="13" name="Text 10"/>
          <p:cNvSpPr/>
          <p:nvPr/>
        </p:nvSpPr>
        <p:spPr>
          <a:xfrm>
            <a:off x="6710601" y="5115520"/>
            <a:ext cx="2267307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7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Atributo</a:t>
            </a:r>
            <a:endParaRPr lang="en-US" sz="1785" dirty="0"/>
          </a:p>
        </p:txBody>
      </p:sp>
      <p:sp>
        <p:nvSpPr>
          <p:cNvPr id="14" name="Text 11"/>
          <p:cNvSpPr/>
          <p:nvPr/>
        </p:nvSpPr>
        <p:spPr>
          <a:xfrm>
            <a:off x="6710601" y="5507712"/>
            <a:ext cx="7284958" cy="290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característica de una entidad, por ejemplo, el nombre, la edad o el título del libro.</a:t>
            </a:r>
            <a:endParaRPr lang="en-US" sz="1428" dirty="0"/>
          </a:p>
        </p:txBody>
      </p:sp>
      <p:sp>
        <p:nvSpPr>
          <p:cNvPr id="15" name="Shape 12"/>
          <p:cNvSpPr/>
          <p:nvPr/>
        </p:nvSpPr>
        <p:spPr>
          <a:xfrm>
            <a:off x="6121241" y="6183035"/>
            <a:ext cx="408027" cy="408027"/>
          </a:xfrm>
          <a:prstGeom prst="roundRect">
            <a:avLst>
              <a:gd name="adj" fmla="val 26673"/>
            </a:avLst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6" name="Text 13"/>
          <p:cNvSpPr/>
          <p:nvPr/>
        </p:nvSpPr>
        <p:spPr>
          <a:xfrm>
            <a:off x="6258878" y="6251019"/>
            <a:ext cx="132755" cy="272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2"/>
              </a:lnSpc>
              <a:buNone/>
            </a:pPr>
            <a:r>
              <a:rPr lang="en-US" sz="2142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sz="2142" dirty="0"/>
          </a:p>
        </p:txBody>
      </p:sp>
      <p:sp>
        <p:nvSpPr>
          <p:cNvPr id="17" name="Text 14"/>
          <p:cNvSpPr/>
          <p:nvPr/>
        </p:nvSpPr>
        <p:spPr>
          <a:xfrm>
            <a:off x="6710601" y="6183035"/>
            <a:ext cx="2267307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785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Relación</a:t>
            </a:r>
            <a:endParaRPr lang="en-US" sz="1785" dirty="0"/>
          </a:p>
        </p:txBody>
      </p:sp>
      <p:sp>
        <p:nvSpPr>
          <p:cNvPr id="18" name="Text 15"/>
          <p:cNvSpPr/>
          <p:nvPr/>
        </p:nvSpPr>
        <p:spPr>
          <a:xfrm>
            <a:off x="6710601" y="6575227"/>
            <a:ext cx="7284958" cy="580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85"/>
              </a:lnSpc>
              <a:buNone/>
            </a:pPr>
            <a:r>
              <a:rPr lang="en-US" sz="1428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conexión entre dos o más entidades, por ejemplo, un estudiante puede estar inscrito en un curso.</a:t>
            </a:r>
            <a:endParaRPr lang="en-US" sz="1428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01F3E690-2E50-96C7-459C-35B6F4839D66}"/>
              </a:ext>
            </a:extLst>
          </p:cNvPr>
          <p:cNvGrpSpPr/>
          <p:nvPr/>
        </p:nvGrpSpPr>
        <p:grpSpPr>
          <a:xfrm>
            <a:off x="2304350" y="1852297"/>
            <a:ext cx="10021699" cy="4525006"/>
            <a:chOff x="2304350" y="1852297"/>
            <a:chExt cx="10021699" cy="452500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438CDC9-D32C-0656-DA10-39090CFD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4350" y="1852297"/>
              <a:ext cx="10021699" cy="4525006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5348038-D6DC-EA5E-E958-F4BAF9E98054}"/>
                </a:ext>
              </a:extLst>
            </p:cNvPr>
            <p:cNvSpPr/>
            <p:nvPr/>
          </p:nvSpPr>
          <p:spPr>
            <a:xfrm>
              <a:off x="4837814" y="1977656"/>
              <a:ext cx="4625163" cy="414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793032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82DFCA6-085A-39AB-8B68-BC9241A7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719" y="813927"/>
            <a:ext cx="10478962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7E84F-E67F-AEA2-F91B-E559CDDDA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193" y="1418849"/>
            <a:ext cx="9774014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0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Text 2"/>
          <p:cNvSpPr/>
          <p:nvPr/>
        </p:nvSpPr>
        <p:spPr>
          <a:xfrm>
            <a:off x="864037" y="2002393"/>
            <a:ext cx="1058477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Tipos de Entidades: Débiles y Fuertes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67670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entidad fuerte puede existir independientemente de otras entidades. Una entidad débil depende de otra entidad para su existencia.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5822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Entidad Fuerte</a:t>
            </a:r>
            <a:endParaRPr lang="en-US" sz="2430" dirty="0"/>
          </a:p>
        </p:txBody>
      </p:sp>
      <p:sp>
        <p:nvSpPr>
          <p:cNvPr id="7" name="Text 5"/>
          <p:cNvSpPr/>
          <p:nvPr/>
        </p:nvSpPr>
        <p:spPr>
          <a:xfrm>
            <a:off x="864037" y="52148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Puede existir por sí misma, tiene una clave principal única.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7623929" y="45822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Entidad Débil</a:t>
            </a:r>
            <a:endParaRPr lang="en-US" sz="2430" dirty="0"/>
          </a:p>
        </p:txBody>
      </p:sp>
      <p:sp>
        <p:nvSpPr>
          <p:cNvPr id="9" name="Text 7"/>
          <p:cNvSpPr/>
          <p:nvPr/>
        </p:nvSpPr>
        <p:spPr>
          <a:xfrm>
            <a:off x="7623929" y="5214818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Depende de otra entidad para su existencia, necesita una clave foránea para identificarse.</a:t>
            </a:r>
            <a:endParaRPr lang="en-US" sz="1944" dirty="0"/>
          </a:p>
        </p:txBody>
      </p:sp>
      <p:pic>
        <p:nvPicPr>
          <p:cNvPr id="10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3663" y="1004649"/>
            <a:ext cx="7676674" cy="1310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58"/>
              </a:lnSpc>
              <a:buNone/>
            </a:pPr>
            <a:r>
              <a:rPr lang="en-US" sz="4126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Cardinalidad y Participación en las Relaciones</a:t>
            </a:r>
            <a:endParaRPr lang="en-US" sz="4126" dirty="0"/>
          </a:p>
        </p:txBody>
      </p:sp>
      <p:sp>
        <p:nvSpPr>
          <p:cNvPr id="6" name="Text 3"/>
          <p:cNvSpPr/>
          <p:nvPr/>
        </p:nvSpPr>
        <p:spPr>
          <a:xfrm>
            <a:off x="733663" y="2629138"/>
            <a:ext cx="7676674" cy="10061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cardinalidad indica el número de entidades que pueden participar en una relación. La participación indica si una entidad debe o no participar en una relación.</a:t>
            </a:r>
            <a:endParaRPr lang="en-US" sz="165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63" y="3871079"/>
            <a:ext cx="1048107" cy="16768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96095" y="4080629"/>
            <a:ext cx="2620208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Cardinalidad</a:t>
            </a:r>
            <a:endParaRPr lang="en-US" sz="2063" dirty="0"/>
          </a:p>
        </p:txBody>
      </p:sp>
      <p:sp>
        <p:nvSpPr>
          <p:cNvPr id="9" name="Text 5"/>
          <p:cNvSpPr/>
          <p:nvPr/>
        </p:nvSpPr>
        <p:spPr>
          <a:xfrm>
            <a:off x="2096095" y="4533900"/>
            <a:ext cx="6314242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1"/>
              </a:lnSpc>
              <a:buNone/>
            </a:pPr>
            <a:r>
              <a:rPr lang="en-US" sz="16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Especifica cuántas instancias de una entidad pueden estar relacionadas con cuántas instancias de otra entidad.</a:t>
            </a:r>
            <a:endParaRPr lang="en-US" sz="165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" y="5547955"/>
            <a:ext cx="1048107" cy="16768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96095" y="5757505"/>
            <a:ext cx="2620208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2063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Participación</a:t>
            </a:r>
            <a:endParaRPr lang="en-US" sz="2063" dirty="0"/>
          </a:p>
        </p:txBody>
      </p:sp>
      <p:sp>
        <p:nvSpPr>
          <p:cNvPr id="12" name="Text 7"/>
          <p:cNvSpPr/>
          <p:nvPr/>
        </p:nvSpPr>
        <p:spPr>
          <a:xfrm>
            <a:off x="2096095" y="6210776"/>
            <a:ext cx="6314242" cy="3353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1"/>
              </a:lnSpc>
              <a:buNone/>
            </a:pPr>
            <a:r>
              <a:rPr lang="en-US" sz="165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Determina si una entidad debe o no participar en una relación.</a:t>
            </a:r>
            <a:endParaRPr lang="en-US" sz="1651" dirty="0"/>
          </a:p>
        </p:txBody>
      </p:sp>
      <p:pic>
        <p:nvPicPr>
          <p:cNvPr id="13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57EB0E-6D22-7B19-3C04-3937EFF7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719" y="1576033"/>
            <a:ext cx="9754961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97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4607" y="1266587"/>
            <a:ext cx="7814786" cy="11870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73"/>
              </a:lnSpc>
              <a:buNone/>
            </a:pPr>
            <a:r>
              <a:rPr lang="en-US" sz="3738" b="1" dirty="0">
                <a:solidFill>
                  <a:srgbClr val="101014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Tipos de Relaciones: Uno a Uno, Uno a Muchos, Muchos a Muchos</a:t>
            </a:r>
            <a:endParaRPr lang="en-US" sz="3738" dirty="0"/>
          </a:p>
        </p:txBody>
      </p:sp>
      <p:sp>
        <p:nvSpPr>
          <p:cNvPr id="6" name="Text 3"/>
          <p:cNvSpPr/>
          <p:nvPr/>
        </p:nvSpPr>
        <p:spPr>
          <a:xfrm>
            <a:off x="664607" y="2738437"/>
            <a:ext cx="7814786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Las relaciones describen la conexión entre dos o más entidades. Existen diferentes tipos de relaciones, cada una con sus características específicas.</a:t>
            </a:r>
            <a:endParaRPr lang="en-US" sz="1495" dirty="0"/>
          </a:p>
        </p:txBody>
      </p:sp>
      <p:sp>
        <p:nvSpPr>
          <p:cNvPr id="7" name="Shape 4"/>
          <p:cNvSpPr/>
          <p:nvPr/>
        </p:nvSpPr>
        <p:spPr>
          <a:xfrm>
            <a:off x="664607" y="3559731"/>
            <a:ext cx="7814786" cy="546973"/>
          </a:xfrm>
          <a:prstGeom prst="rect">
            <a:avLst/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Text 5"/>
          <p:cNvSpPr/>
          <p:nvPr/>
        </p:nvSpPr>
        <p:spPr>
          <a:xfrm>
            <a:off x="854512" y="3681293"/>
            <a:ext cx="3523774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Tipo de Relación</a:t>
            </a:r>
            <a:endParaRPr lang="en-US" sz="1495" dirty="0"/>
          </a:p>
        </p:txBody>
      </p:sp>
      <p:sp>
        <p:nvSpPr>
          <p:cNvPr id="9" name="Text 6"/>
          <p:cNvSpPr/>
          <p:nvPr/>
        </p:nvSpPr>
        <p:spPr>
          <a:xfrm>
            <a:off x="4765715" y="3681293"/>
            <a:ext cx="3523774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Descripción</a:t>
            </a:r>
            <a:endParaRPr lang="en-US" sz="1495" dirty="0"/>
          </a:p>
        </p:txBody>
      </p:sp>
      <p:sp>
        <p:nvSpPr>
          <p:cNvPr id="10" name="Text 7"/>
          <p:cNvSpPr/>
          <p:nvPr/>
        </p:nvSpPr>
        <p:spPr>
          <a:xfrm>
            <a:off x="854512" y="4228267"/>
            <a:ext cx="3523774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Uno a Uno</a:t>
            </a:r>
            <a:endParaRPr lang="en-US" sz="1495" dirty="0"/>
          </a:p>
        </p:txBody>
      </p:sp>
      <p:sp>
        <p:nvSpPr>
          <p:cNvPr id="11" name="Text 8"/>
          <p:cNvSpPr/>
          <p:nvPr/>
        </p:nvSpPr>
        <p:spPr>
          <a:xfrm>
            <a:off x="4765715" y="4228267"/>
            <a:ext cx="3523774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entidad se relaciona con solo una entidad de otro tipo.</a:t>
            </a:r>
            <a:endParaRPr lang="en-US" sz="1495" dirty="0"/>
          </a:p>
        </p:txBody>
      </p:sp>
      <p:sp>
        <p:nvSpPr>
          <p:cNvPr id="12" name="Shape 9"/>
          <p:cNvSpPr/>
          <p:nvPr/>
        </p:nvSpPr>
        <p:spPr>
          <a:xfrm>
            <a:off x="664607" y="4957524"/>
            <a:ext cx="7814786" cy="850821"/>
          </a:xfrm>
          <a:prstGeom prst="rect">
            <a:avLst/>
          </a:prstGeom>
          <a:solidFill>
            <a:srgbClr val="DEDEE9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Text 10"/>
          <p:cNvSpPr/>
          <p:nvPr/>
        </p:nvSpPr>
        <p:spPr>
          <a:xfrm>
            <a:off x="854512" y="5079087"/>
            <a:ext cx="3523774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Uno a Muchos</a:t>
            </a:r>
            <a:endParaRPr lang="en-US" sz="1495" dirty="0"/>
          </a:p>
        </p:txBody>
      </p:sp>
      <p:sp>
        <p:nvSpPr>
          <p:cNvPr id="14" name="Text 11"/>
          <p:cNvSpPr/>
          <p:nvPr/>
        </p:nvSpPr>
        <p:spPr>
          <a:xfrm>
            <a:off x="4765715" y="5079087"/>
            <a:ext cx="3523774" cy="607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 entidad se relaciona con varias entidades de otro tipo.</a:t>
            </a:r>
            <a:endParaRPr lang="en-US" sz="1495" dirty="0"/>
          </a:p>
        </p:txBody>
      </p:sp>
      <p:sp>
        <p:nvSpPr>
          <p:cNvPr id="15" name="Text 12"/>
          <p:cNvSpPr/>
          <p:nvPr/>
        </p:nvSpPr>
        <p:spPr>
          <a:xfrm>
            <a:off x="854512" y="5929908"/>
            <a:ext cx="3523774" cy="3038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Muchos a Muchos</a:t>
            </a:r>
            <a:endParaRPr lang="en-US" sz="1495" dirty="0"/>
          </a:p>
        </p:txBody>
      </p:sp>
      <p:sp>
        <p:nvSpPr>
          <p:cNvPr id="16" name="Text 13"/>
          <p:cNvSpPr/>
          <p:nvPr/>
        </p:nvSpPr>
        <p:spPr>
          <a:xfrm>
            <a:off x="4765715" y="5929908"/>
            <a:ext cx="3523774" cy="9115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93"/>
              </a:lnSpc>
              <a:buNone/>
            </a:pPr>
            <a:r>
              <a:rPr lang="en-US" sz="1495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Varias entidades de un tipo se relacionan con varias entidades de otro tipo.</a:t>
            </a:r>
            <a:endParaRPr lang="en-US" sz="1495" dirty="0"/>
          </a:p>
        </p:txBody>
      </p:sp>
      <p:pic>
        <p:nvPicPr>
          <p:cNvPr id="1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636</Words>
  <Application>Microsoft Office PowerPoint</Application>
  <PresentationFormat>Personalizado</PresentationFormat>
  <Paragraphs>74</Paragraphs>
  <Slides>14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Open Sans</vt:lpstr>
      <vt:lpstr>Playfair Display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Fernandez Enrique</cp:lastModifiedBy>
  <cp:revision>3</cp:revision>
  <dcterms:created xsi:type="dcterms:W3CDTF">2024-07-06T21:40:46Z</dcterms:created>
  <dcterms:modified xsi:type="dcterms:W3CDTF">2025-03-25T19:03:01Z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2ff57e-bb39-4db3-8365-241a9e7d2fcd_Enabled">
    <vt:lpwstr>true</vt:lpwstr>
  </property>
  <property fmtid="{D5CDD505-2E9C-101B-9397-08002B2CF9AE}" pid="3" name="MSIP_Label_ac2ff57e-bb39-4db3-8365-241a9e7d2fcd_SetDate">
    <vt:lpwstr>2024-07-08T14:48:15Z</vt:lpwstr>
  </property>
  <property fmtid="{D5CDD505-2E9C-101B-9397-08002B2CF9AE}" pid="4" name="MSIP_Label_ac2ff57e-bb39-4db3-8365-241a9e7d2fcd_Method">
    <vt:lpwstr>Standard</vt:lpwstr>
  </property>
  <property fmtid="{D5CDD505-2E9C-101B-9397-08002B2CF9AE}" pid="5" name="MSIP_Label_ac2ff57e-bb39-4db3-8365-241a9e7d2fcd_Name">
    <vt:lpwstr>-Uso interno</vt:lpwstr>
  </property>
  <property fmtid="{D5CDD505-2E9C-101B-9397-08002B2CF9AE}" pid="6" name="MSIP_Label_ac2ff57e-bb39-4db3-8365-241a9e7d2fcd_SiteId">
    <vt:lpwstr>99d6b2c5-1dda-4246-b042-ef21eb53f345</vt:lpwstr>
  </property>
  <property fmtid="{D5CDD505-2E9C-101B-9397-08002B2CF9AE}" pid="7" name="MSIP_Label_ac2ff57e-bb39-4db3-8365-241a9e7d2fcd_ActionId">
    <vt:lpwstr>97063640-92f7-458c-9b7f-046be5f34dbd</vt:lpwstr>
  </property>
  <property fmtid="{D5CDD505-2E9C-101B-9397-08002B2CF9AE}" pid="8" name="MSIP_Label_ac2ff57e-bb39-4db3-8365-241a9e7d2fcd_ContentBits">
    <vt:lpwstr>0</vt:lpwstr>
  </property>
</Properties>
</file>